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EBA"/>
    <a:srgbClr val="FBC5A6"/>
    <a:srgbClr val="F57B67"/>
    <a:srgbClr val="595959"/>
    <a:srgbClr val="FF438F"/>
    <a:srgbClr val="FF0066"/>
    <a:srgbClr val="EE2C23"/>
    <a:srgbClr val="FFF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7815" autoAdjust="0"/>
    <p:restoredTop sz="95872" autoAdjust="0"/>
  </p:normalViewPr>
  <p:slideViewPr>
    <p:cSldViewPr snapToGrid="0" snapToObjects="1">
      <p:cViewPr>
        <p:scale>
          <a:sx n="20" d="100"/>
          <a:sy n="20" d="100"/>
        </p:scale>
        <p:origin x="864" y="6"/>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9B4A7-B942-44D2-A939-0CC6FAB87D1B}" type="datetimeFigureOut">
              <a:rPr lang="en-US" smtClean="0"/>
              <a:t>6/25/2018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F0BB4-1AA2-493B-895B-0D4BD9649568}" type="slidenum">
              <a:rPr lang="en-US" smtClean="0"/>
              <a:t>‹#›</a:t>
            </a:fld>
            <a:endParaRPr lang="en-US"/>
          </a:p>
        </p:txBody>
      </p:sp>
    </p:spTree>
    <p:extLst>
      <p:ext uri="{BB962C8B-B14F-4D97-AF65-F5344CB8AC3E}">
        <p14:creationId xmlns:p14="http://schemas.microsoft.com/office/powerpoint/2010/main" val="257354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0BB4-1AA2-493B-895B-0D4BD9649568}" type="slidenum">
              <a:rPr lang="en-US" smtClean="0"/>
              <a:t>1</a:t>
            </a:fld>
            <a:endParaRPr lang="en-US"/>
          </a:p>
        </p:txBody>
      </p:sp>
    </p:spTree>
    <p:extLst>
      <p:ext uri="{BB962C8B-B14F-4D97-AF65-F5344CB8AC3E}">
        <p14:creationId xmlns:p14="http://schemas.microsoft.com/office/powerpoint/2010/main" val="104585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426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21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50011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9963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584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4C27A1-BEB2-C84C-8355-1158A44B1DD2}"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69408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4C27A1-BEB2-C84C-8355-1158A44B1DD2}"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5116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4C27A1-BEB2-C84C-8355-1158A44B1DD2}"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9483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27A1-BEB2-C84C-8355-1158A44B1DD2}"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20910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9986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907920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34C27A1-BEB2-C84C-8355-1158A44B1DD2}" type="datetimeFigureOut">
              <a:rPr lang="en-US" smtClean="0"/>
              <a:t>6/25/2018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ABD961-7CD0-9D49-BC03-74329B20B2CD}" type="slidenum">
              <a:rPr lang="en-US" smtClean="0"/>
              <a:t>‹#›</a:t>
            </a:fld>
            <a:endParaRPr lang="en-US"/>
          </a:p>
        </p:txBody>
      </p:sp>
    </p:spTree>
    <p:extLst>
      <p:ext uri="{BB962C8B-B14F-4D97-AF65-F5344CB8AC3E}">
        <p14:creationId xmlns:p14="http://schemas.microsoft.com/office/powerpoint/2010/main" val="2707407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gi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94F77D-F299-4FB3-A874-BBF2505CCE91}"/>
              </a:ext>
            </a:extLst>
          </p:cNvPr>
          <p:cNvPicPr>
            <a:picLocks noChangeAspect="1"/>
          </p:cNvPicPr>
          <p:nvPr/>
        </p:nvPicPr>
        <p:blipFill>
          <a:blip r:embed="rId3"/>
          <a:stretch>
            <a:fillRect/>
          </a:stretch>
        </p:blipFill>
        <p:spPr>
          <a:xfrm>
            <a:off x="7120765" y="28851501"/>
            <a:ext cx="10634227" cy="3797938"/>
          </a:xfrm>
          <a:prstGeom prst="rect">
            <a:avLst/>
          </a:prstGeom>
        </p:spPr>
      </p:pic>
      <p:pic>
        <p:nvPicPr>
          <p:cNvPr id="69" name="Picture 68">
            <a:extLst>
              <a:ext uri="{FF2B5EF4-FFF2-40B4-BE49-F238E27FC236}">
                <a16:creationId xmlns:a16="http://schemas.microsoft.com/office/drawing/2014/main" id="{EE3DDDBD-E2B8-403B-9F3D-21AC8D8EC64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3600160" y="8010175"/>
            <a:ext cx="9763670" cy="2820186"/>
          </a:xfrm>
          <a:prstGeom prst="rect">
            <a:avLst/>
          </a:prstGeom>
        </p:spPr>
      </p:pic>
      <p:sp>
        <p:nvSpPr>
          <p:cNvPr id="90" name="TextBox 89">
            <a:extLst>
              <a:ext uri="{FF2B5EF4-FFF2-40B4-BE49-F238E27FC236}">
                <a16:creationId xmlns:a16="http://schemas.microsoft.com/office/drawing/2014/main" id="{C92A1BC4-073F-49E5-ACFF-DDC97C3B059B}"/>
              </a:ext>
            </a:extLst>
          </p:cNvPr>
          <p:cNvSpPr txBox="1"/>
          <p:nvPr/>
        </p:nvSpPr>
        <p:spPr>
          <a:xfrm>
            <a:off x="33794873" y="10677668"/>
            <a:ext cx="9374244" cy="71508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Using one month of training data (blue) to predict the output for the following month. The model predictions (red) are accurate to the real plant data (black), with a mean absolute error of 10 GPM</a:t>
            </a:r>
          </a:p>
        </p:txBody>
      </p:sp>
      <p:pic>
        <p:nvPicPr>
          <p:cNvPr id="13" name="Picture 12">
            <a:extLst>
              <a:ext uri="{FF2B5EF4-FFF2-40B4-BE49-F238E27FC236}">
                <a16:creationId xmlns:a16="http://schemas.microsoft.com/office/drawing/2014/main" id="{1CFD3109-B2EF-4611-83A7-7C78B74A0567}"/>
              </a:ext>
            </a:extLst>
          </p:cNvPr>
          <p:cNvPicPr>
            <a:picLocks noChangeAspect="1"/>
          </p:cNvPicPr>
          <p:nvPr/>
        </p:nvPicPr>
        <p:blipFill rotWithShape="1">
          <a:blip r:embed="rId5">
            <a:extLst>
              <a:ext uri="{28A0092B-C50C-407E-A947-70E740481C1C}">
                <a14:useLocalDpi xmlns:a14="http://schemas.microsoft.com/office/drawing/2010/main"/>
              </a:ext>
            </a:extLst>
          </a:blip>
          <a:srcRect r="50961"/>
          <a:stretch/>
        </p:blipFill>
        <p:spPr>
          <a:xfrm>
            <a:off x="9652000" y="19760711"/>
            <a:ext cx="5943600" cy="4135044"/>
          </a:xfrm>
          <a:prstGeom prst="rect">
            <a:avLst/>
          </a:prstGeom>
        </p:spPr>
      </p:pic>
      <p:pic>
        <p:nvPicPr>
          <p:cNvPr id="47" name="Picture 46">
            <a:extLst>
              <a:ext uri="{FF2B5EF4-FFF2-40B4-BE49-F238E27FC236}">
                <a16:creationId xmlns:a16="http://schemas.microsoft.com/office/drawing/2014/main" id="{F89A8F7B-8BC0-4D59-981C-50E96E6097EF}"/>
              </a:ext>
            </a:extLst>
          </p:cNvPr>
          <p:cNvPicPr>
            <a:picLocks noChangeAspect="1"/>
          </p:cNvPicPr>
          <p:nvPr/>
        </p:nvPicPr>
        <p:blipFill rotWithShape="1">
          <a:blip r:embed="rId5">
            <a:extLst>
              <a:ext uri="{28A0092B-C50C-407E-A947-70E740481C1C}">
                <a14:useLocalDpi xmlns:a14="http://schemas.microsoft.com/office/drawing/2010/main"/>
              </a:ext>
            </a:extLst>
          </a:blip>
          <a:srcRect l="50961" t="3355"/>
          <a:stretch/>
        </p:blipFill>
        <p:spPr>
          <a:xfrm>
            <a:off x="9776303" y="23897550"/>
            <a:ext cx="5943600" cy="3996318"/>
          </a:xfrm>
          <a:prstGeom prst="rect">
            <a:avLst/>
          </a:prstGeom>
        </p:spPr>
      </p:pic>
      <p:sp>
        <p:nvSpPr>
          <p:cNvPr id="19" name="Rectangle: Rounded Corners 18">
            <a:extLst>
              <a:ext uri="{FF2B5EF4-FFF2-40B4-BE49-F238E27FC236}">
                <a16:creationId xmlns:a16="http://schemas.microsoft.com/office/drawing/2014/main" id="{8492BBFB-0256-4ACD-99DB-E80C10EF65FD}"/>
              </a:ext>
            </a:extLst>
          </p:cNvPr>
          <p:cNvSpPr/>
          <p:nvPr/>
        </p:nvSpPr>
        <p:spPr>
          <a:xfrm>
            <a:off x="372426" y="8329511"/>
            <a:ext cx="15696460" cy="19566945"/>
          </a:xfrm>
          <a:prstGeom prst="roundRect">
            <a:avLst>
              <a:gd name="adj" fmla="val 5067"/>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0" name="Rectangle: Rounded Corners 109">
            <a:extLst>
              <a:ext uri="{FF2B5EF4-FFF2-40B4-BE49-F238E27FC236}">
                <a16:creationId xmlns:a16="http://schemas.microsoft.com/office/drawing/2014/main" id="{B0318819-B003-40D4-BC9F-61CE17EA2D36}"/>
              </a:ext>
            </a:extLst>
          </p:cNvPr>
          <p:cNvSpPr/>
          <p:nvPr/>
        </p:nvSpPr>
        <p:spPr>
          <a:xfrm>
            <a:off x="35168972" y="19252237"/>
            <a:ext cx="8452800" cy="8641631"/>
          </a:xfrm>
          <a:prstGeom prst="roundRect">
            <a:avLst>
              <a:gd name="adj" fmla="val 11138"/>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just"/>
            <a:endParaRPr lang="en-US" sz="3000" dirty="0"/>
          </a:p>
          <a:p>
            <a:pPr marL="457200" indent="-457200" algn="just">
              <a:buFont typeface="Arial" panose="020B0604020202020204" pitchFamily="34" charset="0"/>
              <a:buChar char="•"/>
            </a:pPr>
            <a:r>
              <a:rPr lang="en-US" sz="3000" dirty="0"/>
              <a:t>Strategies for dealing with out-of-calibration sensors that are used as features in another sensor's model would be beneficial. For example, if CH2CDWFLO is used as a feature for CH1CDWFLO and the CH2CDWFLO sensor goes out of calibration, the model for CH1CDWFLO will not be accurate.</a:t>
            </a:r>
          </a:p>
          <a:p>
            <a:pPr marL="457200" indent="-457200" algn="just">
              <a:buFont typeface="Arial" panose="020B0604020202020204" pitchFamily="34" charset="0"/>
              <a:buChar char="•"/>
            </a:pPr>
            <a:r>
              <a:rPr lang="en-US" sz="3000" dirty="0"/>
              <a:t>Automatically selecting the best alpha to use during LASSO and improving computational speed of the feature set reduction. </a:t>
            </a:r>
          </a:p>
          <a:p>
            <a:pPr marL="457200" indent="-457200" algn="just">
              <a:buFont typeface="Arial" panose="020B0604020202020204" pitchFamily="34" charset="0"/>
              <a:buChar char="•"/>
            </a:pPr>
            <a:r>
              <a:rPr lang="en-US" sz="3000" dirty="0"/>
              <a:t>Reconfirm that the model can catch out-of-calibration data by using a sensor that is undeniably out-of-calibration. Maintenance and recalibration logs were not properly maintained, so ground-truth for both in-calibration and out-of-calibration data was difficult to establish.</a:t>
            </a:r>
          </a:p>
        </p:txBody>
      </p:sp>
      <p:sp>
        <p:nvSpPr>
          <p:cNvPr id="6" name="Rectangle 5">
            <a:extLst>
              <a:ext uri="{FF2B5EF4-FFF2-40B4-BE49-F238E27FC236}">
                <a16:creationId xmlns:a16="http://schemas.microsoft.com/office/drawing/2014/main" id="{6CE24836-9224-2043-9C2C-4B32792337D6}"/>
              </a:ext>
            </a:extLst>
          </p:cNvPr>
          <p:cNvSpPr/>
          <p:nvPr/>
        </p:nvSpPr>
        <p:spPr>
          <a:xfrm>
            <a:off x="0" y="28273828"/>
            <a:ext cx="43891200" cy="377371"/>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18F039A-3D91-F647-8423-99B8C469018D}"/>
              </a:ext>
            </a:extLst>
          </p:cNvPr>
          <p:cNvSpPr/>
          <p:nvPr/>
        </p:nvSpPr>
        <p:spPr>
          <a:xfrm>
            <a:off x="-2" y="0"/>
            <a:ext cx="43891201" cy="383177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F0C49E11-A6A1-9641-B20F-5E8307683A7B}"/>
              </a:ext>
            </a:extLst>
          </p:cNvPr>
          <p:cNvSpPr txBox="1"/>
          <p:nvPr/>
        </p:nvSpPr>
        <p:spPr>
          <a:xfrm>
            <a:off x="3304309" y="591490"/>
            <a:ext cx="36455811" cy="1323439"/>
          </a:xfrm>
          <a:prstGeom prst="rect">
            <a:avLst/>
          </a:prstGeom>
          <a:noFill/>
        </p:spPr>
        <p:txBody>
          <a:bodyPr wrap="square" rtlCol="0">
            <a:spAutoFit/>
          </a:bodyPr>
          <a:lstStyle/>
          <a:p>
            <a:pPr algn="ctr"/>
            <a:r>
              <a:rPr lang="en-US" sz="8000" b="1" cap="all" dirty="0"/>
              <a:t>OPTIDRIFT: DETECTING SENSOR DRIFT OR FAILURE FOR CHILLER PLANT OPERATIONS</a:t>
            </a:r>
          </a:p>
        </p:txBody>
      </p:sp>
      <p:sp>
        <p:nvSpPr>
          <p:cNvPr id="10" name="TextBox 9">
            <a:extLst>
              <a:ext uri="{FF2B5EF4-FFF2-40B4-BE49-F238E27FC236}">
                <a16:creationId xmlns:a16="http://schemas.microsoft.com/office/drawing/2014/main" id="{6D20E6CB-6E60-184B-96FC-42261BC39734}"/>
              </a:ext>
            </a:extLst>
          </p:cNvPr>
          <p:cNvSpPr txBox="1"/>
          <p:nvPr/>
        </p:nvSpPr>
        <p:spPr>
          <a:xfrm>
            <a:off x="11601757" y="1838502"/>
            <a:ext cx="18727330" cy="1733680"/>
          </a:xfrm>
          <a:prstGeom prst="rect">
            <a:avLst/>
          </a:prstGeom>
          <a:noFill/>
        </p:spPr>
        <p:txBody>
          <a:bodyPr wrap="square" rtlCol="0">
            <a:spAutoFit/>
          </a:bodyPr>
          <a:lstStyle/>
          <a:p>
            <a:pPr algn="ctr"/>
            <a:r>
              <a:rPr lang="en-US" sz="5333" dirty="0">
                <a:latin typeface="Helvetica" pitchFamily="2" charset="0"/>
              </a:rPr>
              <a:t>Victor W. Hu, </a:t>
            </a:r>
            <a:r>
              <a:rPr lang="en-US" sz="5333" dirty="0" err="1">
                <a:latin typeface="Helvetica" pitchFamily="2" charset="0"/>
              </a:rPr>
              <a:t>Zihao</a:t>
            </a:r>
            <a:r>
              <a:rPr lang="en-US" sz="5333" dirty="0">
                <a:latin typeface="Helvetica" pitchFamily="2" charset="0"/>
              </a:rPr>
              <a:t> Tao, Nicole L. Thompson</a:t>
            </a:r>
          </a:p>
          <a:p>
            <a:pPr algn="ctr"/>
            <a:r>
              <a:rPr lang="en-US" sz="5333" dirty="0">
                <a:latin typeface="Helvetica" pitchFamily="2" charset="0"/>
              </a:rPr>
              <a:t>Sponsored by Optimum Energy LLC</a:t>
            </a:r>
          </a:p>
        </p:txBody>
      </p:sp>
      <p:sp>
        <p:nvSpPr>
          <p:cNvPr id="11" name="Rectangle 10">
            <a:extLst>
              <a:ext uri="{FF2B5EF4-FFF2-40B4-BE49-F238E27FC236}">
                <a16:creationId xmlns:a16="http://schemas.microsoft.com/office/drawing/2014/main" id="{96768FF7-0C19-9244-A460-B71ECB61E04A}"/>
              </a:ext>
            </a:extLst>
          </p:cNvPr>
          <p:cNvSpPr/>
          <p:nvPr/>
        </p:nvSpPr>
        <p:spPr>
          <a:xfrm>
            <a:off x="0" y="3831771"/>
            <a:ext cx="43891200" cy="377371"/>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Chemical Engineering">
            <a:extLst>
              <a:ext uri="{FF2B5EF4-FFF2-40B4-BE49-F238E27FC236}">
                <a16:creationId xmlns:a16="http://schemas.microsoft.com/office/drawing/2014/main" id="{61FDA8F5-A16E-466D-BF7C-ED290203ADA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1955555" y="31083854"/>
            <a:ext cx="90392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sf logo">
            <a:extLst>
              <a:ext uri="{FF2B5EF4-FFF2-40B4-BE49-F238E27FC236}">
                <a16:creationId xmlns:a16="http://schemas.microsoft.com/office/drawing/2014/main" id="{AEA7D62D-AAAE-4940-BFA9-42F673D53B51}"/>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27912660" y="29004502"/>
            <a:ext cx="3708311" cy="3532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ean Energy Institute">
            <a:extLst>
              <a:ext uri="{FF2B5EF4-FFF2-40B4-BE49-F238E27FC236}">
                <a16:creationId xmlns:a16="http://schemas.microsoft.com/office/drawing/2014/main" id="{1DCCFB11-812F-42B4-8AFF-BB676565E6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9794923" y="29815818"/>
            <a:ext cx="7954688" cy="23140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E051965-060B-46BA-87DC-C12EA5FDC070}"/>
              </a:ext>
            </a:extLst>
          </p:cNvPr>
          <p:cNvSpPr/>
          <p:nvPr/>
        </p:nvSpPr>
        <p:spPr>
          <a:xfrm>
            <a:off x="372426" y="4494780"/>
            <a:ext cx="15696459" cy="3453679"/>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sp>
        <p:nvSpPr>
          <p:cNvPr id="59" name="TextBox 58">
            <a:extLst>
              <a:ext uri="{FF2B5EF4-FFF2-40B4-BE49-F238E27FC236}">
                <a16:creationId xmlns:a16="http://schemas.microsoft.com/office/drawing/2014/main" id="{42756242-1AA6-4132-BF2D-4CBF138CC4BF}"/>
              </a:ext>
            </a:extLst>
          </p:cNvPr>
          <p:cNvSpPr txBox="1"/>
          <p:nvPr/>
        </p:nvSpPr>
        <p:spPr>
          <a:xfrm>
            <a:off x="2912780" y="8163901"/>
            <a:ext cx="10955070" cy="851297"/>
          </a:xfrm>
          <a:prstGeom prst="roundRect">
            <a:avLst/>
          </a:prstGeom>
          <a:solidFill>
            <a:schemeClr val="accent6">
              <a:lumMod val="40000"/>
              <a:lumOff val="60000"/>
            </a:schemeClr>
          </a:solidFill>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Chiller Plants, Data, and Feature Set Reduction</a:t>
            </a:r>
          </a:p>
        </p:txBody>
      </p:sp>
      <p:sp>
        <p:nvSpPr>
          <p:cNvPr id="61" name="TextBox 60">
            <a:extLst>
              <a:ext uri="{FF2B5EF4-FFF2-40B4-BE49-F238E27FC236}">
                <a16:creationId xmlns:a16="http://schemas.microsoft.com/office/drawing/2014/main" id="{9E415DCB-FD47-41B3-A306-19861224F4B4}"/>
              </a:ext>
            </a:extLst>
          </p:cNvPr>
          <p:cNvSpPr txBox="1"/>
          <p:nvPr/>
        </p:nvSpPr>
        <p:spPr>
          <a:xfrm>
            <a:off x="4511512" y="4383038"/>
            <a:ext cx="8193024" cy="868680"/>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Abstract</a:t>
            </a:r>
          </a:p>
        </p:txBody>
      </p:sp>
      <p:sp>
        <p:nvSpPr>
          <p:cNvPr id="55" name="TextBox 54">
            <a:extLst>
              <a:ext uri="{FF2B5EF4-FFF2-40B4-BE49-F238E27FC236}">
                <a16:creationId xmlns:a16="http://schemas.microsoft.com/office/drawing/2014/main" id="{34EE9022-6018-407E-AB42-15412B7B6B9F}"/>
              </a:ext>
            </a:extLst>
          </p:cNvPr>
          <p:cNvSpPr txBox="1"/>
          <p:nvPr/>
        </p:nvSpPr>
        <p:spPr>
          <a:xfrm>
            <a:off x="37855593" y="19132118"/>
            <a:ext cx="3516534"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Future Work</a:t>
            </a:r>
          </a:p>
        </p:txBody>
      </p:sp>
      <p:pic>
        <p:nvPicPr>
          <p:cNvPr id="73" name="Picture 2" descr="Related image">
            <a:extLst>
              <a:ext uri="{FF2B5EF4-FFF2-40B4-BE49-F238E27FC236}">
                <a16:creationId xmlns:a16="http://schemas.microsoft.com/office/drawing/2014/main" id="{1DC2988C-B063-45C7-BCC9-DB8D1EAF50DF}"/>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7420774" y="9407352"/>
            <a:ext cx="8361965" cy="51329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optimum energy llc">
            <a:extLst>
              <a:ext uri="{FF2B5EF4-FFF2-40B4-BE49-F238E27FC236}">
                <a16:creationId xmlns:a16="http://schemas.microsoft.com/office/drawing/2014/main" id="{5F93330B-6D28-4CE7-A311-3972D5484EBA}"/>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l="5587" r="7510"/>
          <a:stretch/>
        </p:blipFill>
        <p:spPr bwMode="auto">
          <a:xfrm>
            <a:off x="16399434" y="28892454"/>
            <a:ext cx="3264925" cy="37569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49A12BB-5AE0-4EF5-89CE-BD030302A28F}"/>
              </a:ext>
            </a:extLst>
          </p:cNvPr>
          <p:cNvPicPr>
            <a:picLocks noChangeAspect="1"/>
          </p:cNvPicPr>
          <p:nvPr/>
        </p:nvPicPr>
        <p:blipFill rotWithShape="1">
          <a:blip r:embed="rId11">
            <a:extLst>
              <a:ext uri="{28A0092B-C50C-407E-A947-70E740481C1C}">
                <a14:useLocalDpi xmlns:a14="http://schemas.microsoft.com/office/drawing/2010/main"/>
              </a:ext>
            </a:extLst>
          </a:blip>
          <a:srcRect t="8862"/>
          <a:stretch/>
        </p:blipFill>
        <p:spPr>
          <a:xfrm>
            <a:off x="613298" y="15267825"/>
            <a:ext cx="15056180" cy="4088439"/>
          </a:xfrm>
          <a:prstGeom prst="rect">
            <a:avLst/>
          </a:prstGeom>
        </p:spPr>
      </p:pic>
      <p:sp>
        <p:nvSpPr>
          <p:cNvPr id="77" name="TextBox 76">
            <a:extLst>
              <a:ext uri="{FF2B5EF4-FFF2-40B4-BE49-F238E27FC236}">
                <a16:creationId xmlns:a16="http://schemas.microsoft.com/office/drawing/2014/main" id="{A7B95D33-42C9-44FA-A697-231F030BF493}"/>
              </a:ext>
            </a:extLst>
          </p:cNvPr>
          <p:cNvSpPr txBox="1"/>
          <p:nvPr/>
        </p:nvSpPr>
        <p:spPr>
          <a:xfrm>
            <a:off x="613298" y="9284556"/>
            <a:ext cx="6559062" cy="5822871"/>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Chiller plants can have hundreds of sensors and alarms that are constantly recorded. However, for our applications, it is important to know for any given sensor, what physical parameters are necessary for predicting that sensor’s output.  In the context of this project we were interested in flow, temperature, and power readings. LASSO was used in order to filter out the most relevant sensors as features for the sensor of interest.</a:t>
            </a:r>
          </a:p>
        </p:txBody>
      </p:sp>
      <p:sp>
        <p:nvSpPr>
          <p:cNvPr id="7" name="Rectangle 6">
            <a:extLst>
              <a:ext uri="{FF2B5EF4-FFF2-40B4-BE49-F238E27FC236}">
                <a16:creationId xmlns:a16="http://schemas.microsoft.com/office/drawing/2014/main" id="{A0202DD3-1E53-4B3A-B96B-785375DE64E0}"/>
              </a:ext>
            </a:extLst>
          </p:cNvPr>
          <p:cNvSpPr/>
          <p:nvPr/>
        </p:nvSpPr>
        <p:spPr>
          <a:xfrm>
            <a:off x="541109" y="5288343"/>
            <a:ext cx="15357140" cy="2677656"/>
          </a:xfrm>
          <a:prstGeom prst="rect">
            <a:avLst/>
          </a:prstGeom>
        </p:spPr>
        <p:txBody>
          <a:bodyPr wrap="square">
            <a:spAutoFit/>
          </a:bodyPr>
          <a:lstStyle/>
          <a:p>
            <a:pPr algn="just"/>
            <a:r>
              <a:rPr lang="en-US" sz="2800" dirty="0"/>
              <a:t>In chiller plants, there are a multitude of sensors that have to be in calibration for safe, proper operation and optimized efficiency. Over time, these sensors can start to fail or slowly drift out of calibration, leading to inaccurate measurements and subsequent analyses for optimization. In this project sponsored by Optimum Energy LLC, we use a data-science approach to detect sensors that are either failing or drifting out of calibration. We are using support vector regression as our generalizable machine learning model that can predict any sensor’s output based off input from important surrounding sensors.</a:t>
            </a:r>
          </a:p>
        </p:txBody>
      </p:sp>
      <p:sp>
        <p:nvSpPr>
          <p:cNvPr id="34" name="TextBox 33">
            <a:extLst>
              <a:ext uri="{FF2B5EF4-FFF2-40B4-BE49-F238E27FC236}">
                <a16:creationId xmlns:a16="http://schemas.microsoft.com/office/drawing/2014/main" id="{0D0F58A7-5020-4EAC-904A-4B6410320A18}"/>
              </a:ext>
            </a:extLst>
          </p:cNvPr>
          <p:cNvSpPr txBox="1"/>
          <p:nvPr/>
        </p:nvSpPr>
        <p:spPr>
          <a:xfrm>
            <a:off x="26705964" y="12845700"/>
            <a:ext cx="6505429" cy="5822871"/>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The ultimate goal of </a:t>
            </a:r>
            <a:r>
              <a:rPr lang="en-US" sz="2800" dirty="0" err="1"/>
              <a:t>OptiDrift</a:t>
            </a:r>
            <a:r>
              <a:rPr lang="en-US" sz="2800" dirty="0"/>
              <a:t> is to detect any drift or failure in a variety of sensors. For sensors that are heavily dependent on only a small number of variables, like flow (left) and temperature (right) sensors,  predictive models are readily achieved which are able to identify drift through the absolute error between the model and the actual reading. Long periods of error above the user-set threshold are prime candidates for recalibration. </a:t>
            </a:r>
          </a:p>
        </p:txBody>
      </p:sp>
      <p:pic>
        <p:nvPicPr>
          <p:cNvPr id="49" name="Picture 48">
            <a:extLst>
              <a:ext uri="{FF2B5EF4-FFF2-40B4-BE49-F238E27FC236}">
                <a16:creationId xmlns:a16="http://schemas.microsoft.com/office/drawing/2014/main" id="{A66B84F0-1EE3-4953-A1BD-5A9E24598073}"/>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16595202" y="12820013"/>
            <a:ext cx="10058400" cy="4895623"/>
          </a:xfrm>
          <a:prstGeom prst="rect">
            <a:avLst/>
          </a:prstGeom>
        </p:spPr>
      </p:pic>
      <p:pic>
        <p:nvPicPr>
          <p:cNvPr id="67" name="Picture 66">
            <a:extLst>
              <a:ext uri="{FF2B5EF4-FFF2-40B4-BE49-F238E27FC236}">
                <a16:creationId xmlns:a16="http://schemas.microsoft.com/office/drawing/2014/main" id="{5801471B-FC01-4455-8D1C-04ACACCAFBF6}"/>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6457502" y="4587713"/>
            <a:ext cx="6687908" cy="6642365"/>
          </a:xfrm>
          <a:prstGeom prst="rect">
            <a:avLst/>
          </a:prstGeom>
        </p:spPr>
      </p:pic>
      <p:sp>
        <p:nvSpPr>
          <p:cNvPr id="21" name="Rectangle: Rounded Corners 20">
            <a:extLst>
              <a:ext uri="{FF2B5EF4-FFF2-40B4-BE49-F238E27FC236}">
                <a16:creationId xmlns:a16="http://schemas.microsoft.com/office/drawing/2014/main" id="{963DCF5C-1A82-4CDA-A127-3CBE7423162F}"/>
              </a:ext>
            </a:extLst>
          </p:cNvPr>
          <p:cNvSpPr/>
          <p:nvPr/>
        </p:nvSpPr>
        <p:spPr>
          <a:xfrm>
            <a:off x="16399434" y="4467170"/>
            <a:ext cx="27222338" cy="7088255"/>
          </a:xfrm>
          <a:prstGeom prst="roundRect">
            <a:avLst>
              <a:gd name="adj" fmla="val 11575"/>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4" name="TextBox 73">
            <a:extLst>
              <a:ext uri="{FF2B5EF4-FFF2-40B4-BE49-F238E27FC236}">
                <a16:creationId xmlns:a16="http://schemas.microsoft.com/office/drawing/2014/main" id="{24D9B826-7368-4EC1-AC59-8293ABDBE609}"/>
              </a:ext>
            </a:extLst>
          </p:cNvPr>
          <p:cNvSpPr txBox="1"/>
          <p:nvPr/>
        </p:nvSpPr>
        <p:spPr>
          <a:xfrm>
            <a:off x="23108788" y="4329649"/>
            <a:ext cx="14440598"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Using Support Vector Regression (SVR) as Predictive Model</a:t>
            </a:r>
          </a:p>
        </p:txBody>
      </p:sp>
      <p:grpSp>
        <p:nvGrpSpPr>
          <p:cNvPr id="70" name="Group 69">
            <a:extLst>
              <a:ext uri="{FF2B5EF4-FFF2-40B4-BE49-F238E27FC236}">
                <a16:creationId xmlns:a16="http://schemas.microsoft.com/office/drawing/2014/main" id="{DC0FBF83-6631-4807-92AF-27EF46ED622D}"/>
              </a:ext>
            </a:extLst>
          </p:cNvPr>
          <p:cNvGrpSpPr/>
          <p:nvPr/>
        </p:nvGrpSpPr>
        <p:grpSpPr>
          <a:xfrm>
            <a:off x="31548702" y="29160111"/>
            <a:ext cx="12193408" cy="1829589"/>
            <a:chOff x="31603815" y="29160111"/>
            <a:chExt cx="12193408" cy="1829589"/>
          </a:xfrm>
        </p:grpSpPr>
        <p:pic>
          <p:nvPicPr>
            <p:cNvPr id="81" name="Shape 54">
              <a:extLst>
                <a:ext uri="{FF2B5EF4-FFF2-40B4-BE49-F238E27FC236}">
                  <a16:creationId xmlns:a16="http://schemas.microsoft.com/office/drawing/2014/main" id="{85B4489F-95D0-403A-891C-291225AA50B9}"/>
                </a:ext>
              </a:extLst>
            </p:cNvPr>
            <p:cNvPicPr preferRelativeResize="0"/>
            <p:nvPr/>
          </p:nvPicPr>
          <p:blipFill rotWithShape="1">
            <a:blip r:embed="rId14">
              <a:alphaModFix/>
              <a:extLst>
                <a:ext uri="{28A0092B-C50C-407E-A947-70E740481C1C}">
                  <a14:useLocalDpi xmlns:a14="http://schemas.microsoft.com/office/drawing/2010/main"/>
                </a:ext>
              </a:extLst>
            </a:blip>
            <a:srcRect l="18069"/>
            <a:stretch/>
          </p:blipFill>
          <p:spPr>
            <a:xfrm>
              <a:off x="34198561" y="29160111"/>
              <a:ext cx="9598662" cy="1812753"/>
            </a:xfrm>
            <a:prstGeom prst="rect">
              <a:avLst/>
            </a:prstGeom>
            <a:noFill/>
            <a:ln>
              <a:noFill/>
            </a:ln>
          </p:spPr>
        </p:pic>
        <p:pic>
          <p:nvPicPr>
            <p:cNvPr id="83" name="Shape 54">
              <a:extLst>
                <a:ext uri="{FF2B5EF4-FFF2-40B4-BE49-F238E27FC236}">
                  <a16:creationId xmlns:a16="http://schemas.microsoft.com/office/drawing/2014/main" id="{671EF7F9-6F7B-4794-96C9-D17F339BD286}"/>
                </a:ext>
              </a:extLst>
            </p:cNvPr>
            <p:cNvPicPr preferRelativeResize="0"/>
            <p:nvPr/>
          </p:nvPicPr>
          <p:blipFill rotWithShape="1">
            <a:blip r:embed="rId15">
              <a:alphaModFix/>
              <a:extLst>
                <a:ext uri="{28A0092B-C50C-407E-A947-70E740481C1C}">
                  <a14:useLocalDpi xmlns:a14="http://schemas.microsoft.com/office/drawing/2010/main"/>
                </a:ext>
              </a:extLst>
            </a:blip>
            <a:srcRect/>
            <a:stretch/>
          </p:blipFill>
          <p:spPr>
            <a:xfrm>
              <a:off x="31603815" y="29176947"/>
              <a:ext cx="2137546" cy="1812753"/>
            </a:xfrm>
            <a:prstGeom prst="rect">
              <a:avLst/>
            </a:prstGeom>
            <a:noFill/>
            <a:ln>
              <a:noFill/>
            </a:ln>
          </p:spPr>
        </p:pic>
      </p:grpSp>
      <p:sp>
        <p:nvSpPr>
          <p:cNvPr id="84" name="TextBox 83">
            <a:extLst>
              <a:ext uri="{FF2B5EF4-FFF2-40B4-BE49-F238E27FC236}">
                <a16:creationId xmlns:a16="http://schemas.microsoft.com/office/drawing/2014/main" id="{7D288B23-37E9-415D-ADA4-17D716AC54F7}"/>
              </a:ext>
            </a:extLst>
          </p:cNvPr>
          <p:cNvSpPr txBox="1"/>
          <p:nvPr/>
        </p:nvSpPr>
        <p:spPr>
          <a:xfrm>
            <a:off x="23156132" y="5365641"/>
            <a:ext cx="20207697" cy="2485787"/>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Selecting a proper predictive model that balances accuracy, computational time, and generalizability was important for easy integration into various chiller plants. Multiple Linear Regression and Decision Trees were also potential models explored (see table), but ultimately linear SVR was chosen because of its ability to handle both large and small feature sets, low error, and efficient computation time. A 3D representation of an example SVR hyperplane using a linear kernel is shown on the left. While CH1CDWFLO can be modeled using two features, other sensors such as power sensors required many more features. </a:t>
            </a:r>
          </a:p>
        </p:txBody>
      </p:sp>
      <p:sp>
        <p:nvSpPr>
          <p:cNvPr id="85" name="TextBox 84">
            <a:extLst>
              <a:ext uri="{FF2B5EF4-FFF2-40B4-BE49-F238E27FC236}">
                <a16:creationId xmlns:a16="http://schemas.microsoft.com/office/drawing/2014/main" id="{9C010E2E-16FD-49C9-863D-FFE83006C741}"/>
              </a:ext>
            </a:extLst>
          </p:cNvPr>
          <p:cNvSpPr txBox="1"/>
          <p:nvPr/>
        </p:nvSpPr>
        <p:spPr>
          <a:xfrm>
            <a:off x="7987438" y="14604802"/>
            <a:ext cx="7587150" cy="408623"/>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i="1" dirty="0"/>
              <a:t>Generic chiller plant example</a:t>
            </a:r>
          </a:p>
        </p:txBody>
      </p:sp>
      <p:sp>
        <p:nvSpPr>
          <p:cNvPr id="87" name="TextBox 86">
            <a:extLst>
              <a:ext uri="{FF2B5EF4-FFF2-40B4-BE49-F238E27FC236}">
                <a16:creationId xmlns:a16="http://schemas.microsoft.com/office/drawing/2014/main" id="{0DBB3B55-F400-4469-86BA-E240F086C60C}"/>
              </a:ext>
            </a:extLst>
          </p:cNvPr>
          <p:cNvSpPr txBox="1"/>
          <p:nvPr/>
        </p:nvSpPr>
        <p:spPr>
          <a:xfrm>
            <a:off x="637361" y="19268326"/>
            <a:ext cx="15164241" cy="715089"/>
          </a:xfrm>
          <a:prstGeom prst="round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Sample dataset provided of flow-meter readings from an operational plant (black). A specific month’s data (blue) will be used to reduce the feature set and train the support-vector regression model. The model’s results will be compared with the subsequent month’s data (red).</a:t>
            </a:r>
          </a:p>
        </p:txBody>
      </p:sp>
      <p:sp>
        <p:nvSpPr>
          <p:cNvPr id="88" name="TextBox 87">
            <a:extLst>
              <a:ext uri="{FF2B5EF4-FFF2-40B4-BE49-F238E27FC236}">
                <a16:creationId xmlns:a16="http://schemas.microsoft.com/office/drawing/2014/main" id="{67399A77-4EBB-4351-92E0-A2DA7CB51D81}"/>
              </a:ext>
            </a:extLst>
          </p:cNvPr>
          <p:cNvSpPr txBox="1"/>
          <p:nvPr/>
        </p:nvSpPr>
        <p:spPr>
          <a:xfrm>
            <a:off x="619268" y="20242697"/>
            <a:ext cx="8779681" cy="6999446"/>
          </a:xfrm>
          <a:prstGeom prst="roundRect">
            <a:avLst>
              <a:gd name="adj" fmla="val 12308"/>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LASSO was used for feature set reduction because out of the 200+ available features, many are directly correlated with each other and many are irrelevant to the sensor of interest. The top graph shows the feature set reduction of a condenser water flow sensor (CH1CDWFLO) from the 247 original features to the meaningful 2 features,  pump speed (CDWP1SPD) and pump power (CDWP1kW). The bottom graph shows the corresponding mean absolute errors for each alpha, from the support vector regression (SVR) model. The chosen alpha (vertical red line) is selected at a point where there is a meaningful feature set and small test error. After LASSO is ran, </a:t>
            </a:r>
            <a:r>
              <a:rPr lang="en-US" sz="2800" dirty="0" err="1"/>
              <a:t>OptiDrift</a:t>
            </a:r>
            <a:r>
              <a:rPr lang="en-US" sz="2800" dirty="0"/>
              <a:t> provides the ability to remove features from the feature set which are either notoriously out of calibration or are </a:t>
            </a:r>
            <a:r>
              <a:rPr lang="en-US" sz="2800" dirty="0" err="1"/>
              <a:t>aphysical</a:t>
            </a:r>
            <a:r>
              <a:rPr lang="en-US" sz="2800" dirty="0"/>
              <a:t>. </a:t>
            </a:r>
          </a:p>
        </p:txBody>
      </p:sp>
      <p:pic>
        <p:nvPicPr>
          <p:cNvPr id="4" name="Picture 3">
            <a:extLst>
              <a:ext uri="{FF2B5EF4-FFF2-40B4-BE49-F238E27FC236}">
                <a16:creationId xmlns:a16="http://schemas.microsoft.com/office/drawing/2014/main" id="{72A64A5D-5864-485C-A5DB-E51E311A36AE}"/>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16823163" y="20347526"/>
            <a:ext cx="12571250" cy="6357760"/>
          </a:xfrm>
          <a:prstGeom prst="rect">
            <a:avLst/>
          </a:prstGeom>
        </p:spPr>
      </p:pic>
      <p:sp>
        <p:nvSpPr>
          <p:cNvPr id="20" name="Rectangle: Rounded Corners 19">
            <a:extLst>
              <a:ext uri="{FF2B5EF4-FFF2-40B4-BE49-F238E27FC236}">
                <a16:creationId xmlns:a16="http://schemas.microsoft.com/office/drawing/2014/main" id="{5D64AC1F-3910-4967-BF7B-318F99657ED0}"/>
              </a:ext>
            </a:extLst>
          </p:cNvPr>
          <p:cNvSpPr/>
          <p:nvPr/>
        </p:nvSpPr>
        <p:spPr>
          <a:xfrm>
            <a:off x="16510946" y="19252237"/>
            <a:ext cx="18406376" cy="8644220"/>
          </a:xfrm>
          <a:prstGeom prst="roundRect">
            <a:avLst>
              <a:gd name="adj" fmla="val 9186"/>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6" name="TextBox 45">
            <a:extLst>
              <a:ext uri="{FF2B5EF4-FFF2-40B4-BE49-F238E27FC236}">
                <a16:creationId xmlns:a16="http://schemas.microsoft.com/office/drawing/2014/main" id="{5D79D59C-9440-49C0-926C-519837583FEB}"/>
              </a:ext>
            </a:extLst>
          </p:cNvPr>
          <p:cNvSpPr txBox="1"/>
          <p:nvPr/>
        </p:nvSpPr>
        <p:spPr>
          <a:xfrm>
            <a:off x="29464093" y="20442507"/>
            <a:ext cx="5234980" cy="7062847"/>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Applying </a:t>
            </a:r>
            <a:r>
              <a:rPr lang="en-US" sz="2800" dirty="0" err="1"/>
              <a:t>OptiDrift</a:t>
            </a:r>
            <a:r>
              <a:rPr lang="en-US" sz="2800" dirty="0"/>
              <a:t> to some sensors (like power reading CH1kW) may not perform well, likely because this model depends on a large number of readings and is not heavily dependent on 1-2 other sensors. This increases the probability of one or more of these readings to be out of calibration themselves, leading to a less accurate model. This further echoes the need for catching all sensors that fail to be within specifications.</a:t>
            </a:r>
          </a:p>
        </p:txBody>
      </p:sp>
      <p:sp>
        <p:nvSpPr>
          <p:cNvPr id="60" name="TextBox 59">
            <a:extLst>
              <a:ext uri="{FF2B5EF4-FFF2-40B4-BE49-F238E27FC236}">
                <a16:creationId xmlns:a16="http://schemas.microsoft.com/office/drawing/2014/main" id="{F7566698-04CE-4AF9-9733-C42A2EA9E78C}"/>
              </a:ext>
            </a:extLst>
          </p:cNvPr>
          <p:cNvSpPr txBox="1"/>
          <p:nvPr/>
        </p:nvSpPr>
        <p:spPr>
          <a:xfrm>
            <a:off x="19452129" y="19156203"/>
            <a:ext cx="12524010"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Limitations</a:t>
            </a:r>
          </a:p>
        </p:txBody>
      </p:sp>
      <p:pic>
        <p:nvPicPr>
          <p:cNvPr id="16" name="Picture 15">
            <a:extLst>
              <a:ext uri="{FF2B5EF4-FFF2-40B4-BE49-F238E27FC236}">
                <a16:creationId xmlns:a16="http://schemas.microsoft.com/office/drawing/2014/main" id="{233C1F87-0B01-409E-9700-23C2925D5AF1}"/>
              </a:ext>
            </a:extLst>
          </p:cNvPr>
          <p:cNvPicPr>
            <a:picLocks noChangeAspect="1"/>
          </p:cNvPicPr>
          <p:nvPr/>
        </p:nvPicPr>
        <p:blipFill rotWithShape="1">
          <a:blip r:embed="rId17"/>
          <a:srcRect l="7070" t="8479" r="8956" b="4956"/>
          <a:stretch/>
        </p:blipFill>
        <p:spPr>
          <a:xfrm>
            <a:off x="33305430" y="12671524"/>
            <a:ext cx="10058400" cy="5184427"/>
          </a:xfrm>
          <a:prstGeom prst="rect">
            <a:avLst/>
          </a:prstGeom>
        </p:spPr>
      </p:pic>
      <p:graphicFrame>
        <p:nvGraphicFramePr>
          <p:cNvPr id="17" name="Table 16">
            <a:extLst>
              <a:ext uri="{FF2B5EF4-FFF2-40B4-BE49-F238E27FC236}">
                <a16:creationId xmlns:a16="http://schemas.microsoft.com/office/drawing/2014/main" id="{0E40EBFA-9ADD-4366-8817-4DA07507B4CF}"/>
              </a:ext>
            </a:extLst>
          </p:cNvPr>
          <p:cNvGraphicFramePr>
            <a:graphicFrameLocks noGrp="1"/>
          </p:cNvGraphicFramePr>
          <p:nvPr>
            <p:extLst>
              <p:ext uri="{D42A27DB-BD31-4B8C-83A1-F6EECF244321}">
                <p14:modId xmlns:p14="http://schemas.microsoft.com/office/powerpoint/2010/main" val="140399506"/>
              </p:ext>
            </p:extLst>
          </p:nvPr>
        </p:nvGraphicFramePr>
        <p:xfrm>
          <a:off x="23257704" y="8017814"/>
          <a:ext cx="9700379" cy="3318288"/>
        </p:xfrm>
        <a:graphic>
          <a:graphicData uri="http://schemas.openxmlformats.org/drawingml/2006/table">
            <a:tbl>
              <a:tblPr firstRow="1" bandRow="1">
                <a:tableStyleId>{93296810-A885-4BE3-A3E7-6D5BEEA58F35}</a:tableStyleId>
              </a:tblPr>
              <a:tblGrid>
                <a:gridCol w="2129839">
                  <a:extLst>
                    <a:ext uri="{9D8B030D-6E8A-4147-A177-3AD203B41FA5}">
                      <a16:colId xmlns:a16="http://schemas.microsoft.com/office/drawing/2014/main" val="2134841535"/>
                    </a:ext>
                  </a:extLst>
                </a:gridCol>
                <a:gridCol w="1514108">
                  <a:extLst>
                    <a:ext uri="{9D8B030D-6E8A-4147-A177-3AD203B41FA5}">
                      <a16:colId xmlns:a16="http://schemas.microsoft.com/office/drawing/2014/main" val="607259727"/>
                    </a:ext>
                  </a:extLst>
                </a:gridCol>
                <a:gridCol w="1514108">
                  <a:extLst>
                    <a:ext uri="{9D8B030D-6E8A-4147-A177-3AD203B41FA5}">
                      <a16:colId xmlns:a16="http://schemas.microsoft.com/office/drawing/2014/main" val="67823678"/>
                    </a:ext>
                  </a:extLst>
                </a:gridCol>
                <a:gridCol w="1514108">
                  <a:extLst>
                    <a:ext uri="{9D8B030D-6E8A-4147-A177-3AD203B41FA5}">
                      <a16:colId xmlns:a16="http://schemas.microsoft.com/office/drawing/2014/main" val="1560481570"/>
                    </a:ext>
                  </a:extLst>
                </a:gridCol>
                <a:gridCol w="1514108">
                  <a:extLst>
                    <a:ext uri="{9D8B030D-6E8A-4147-A177-3AD203B41FA5}">
                      <a16:colId xmlns:a16="http://schemas.microsoft.com/office/drawing/2014/main" val="2995051201"/>
                    </a:ext>
                  </a:extLst>
                </a:gridCol>
                <a:gridCol w="1514108">
                  <a:extLst>
                    <a:ext uri="{9D8B030D-6E8A-4147-A177-3AD203B41FA5}">
                      <a16:colId xmlns:a16="http://schemas.microsoft.com/office/drawing/2014/main" val="2082694721"/>
                    </a:ext>
                  </a:extLst>
                </a:gridCol>
              </a:tblGrid>
              <a:tr h="535278">
                <a:tc>
                  <a:txBody>
                    <a:bodyPr/>
                    <a:lstStyle/>
                    <a:p>
                      <a:pPr marL="0" lvl="0" indent="0" algn="ctr" rtl="0">
                        <a:lnSpc>
                          <a:spcPct val="115000"/>
                        </a:lnSpc>
                        <a:spcBef>
                          <a:spcPts val="0"/>
                        </a:spcBef>
                        <a:spcAft>
                          <a:spcPts val="0"/>
                        </a:spcAft>
                        <a:buNone/>
                      </a:pPr>
                      <a:endParaRPr sz="2000" b="1" dirty="0"/>
                    </a:p>
                  </a:txBody>
                  <a:tcPr marL="28575" marR="28575" marT="19050" marB="19050" anchor="ctr"/>
                </a:tc>
                <a:tc gridSpan="4">
                  <a:txBody>
                    <a:bodyPr/>
                    <a:lstStyle/>
                    <a:p>
                      <a:pPr marL="0" lvl="0" indent="0" algn="ctr" rtl="0">
                        <a:lnSpc>
                          <a:spcPct val="115000"/>
                        </a:lnSpc>
                        <a:spcBef>
                          <a:spcPts val="0"/>
                        </a:spcBef>
                        <a:spcAft>
                          <a:spcPts val="0"/>
                        </a:spcAft>
                        <a:buNone/>
                      </a:pPr>
                      <a:r>
                        <a:rPr lang="en-US" sz="2000" b="1" dirty="0"/>
                        <a:t>Mean absolute error using varying amounts of training data on CH1CDWFLO (GPM)</a:t>
                      </a:r>
                      <a:endParaRPr sz="2000" b="1" dirty="0"/>
                    </a:p>
                  </a:txBody>
                  <a:tcPr marL="28575" marR="28575" marT="19050" marB="19050" anchor="ctr"/>
                </a:tc>
                <a:tc hMerge="1">
                  <a:txBody>
                    <a:bodyPr/>
                    <a:lstStyle/>
                    <a:p>
                      <a:pPr marL="0" lvl="0" indent="0" algn="ctr" rtl="0">
                        <a:lnSpc>
                          <a:spcPct val="115000"/>
                        </a:lnSpc>
                        <a:spcBef>
                          <a:spcPts val="0"/>
                        </a:spcBef>
                        <a:spcAft>
                          <a:spcPts val="0"/>
                        </a:spcAft>
                        <a:buNone/>
                      </a:pPr>
                      <a:endParaRPr sz="1800" b="1" dirty="0"/>
                    </a:p>
                  </a:txBody>
                  <a:tcPr marL="28575" marR="28575" marT="19050" marB="19050" anchor="ctr"/>
                </a:tc>
                <a:tc hMerge="1">
                  <a:txBody>
                    <a:bodyPr/>
                    <a:lstStyle/>
                    <a:p>
                      <a:pPr marL="0" lvl="0" indent="0" algn="ctr" rtl="0">
                        <a:lnSpc>
                          <a:spcPct val="115000"/>
                        </a:lnSpc>
                        <a:spcBef>
                          <a:spcPts val="0"/>
                        </a:spcBef>
                        <a:spcAft>
                          <a:spcPts val="0"/>
                        </a:spcAft>
                        <a:buNone/>
                      </a:pPr>
                      <a:endParaRPr sz="1800" b="1" dirty="0"/>
                    </a:p>
                  </a:txBody>
                  <a:tcPr marL="28575" marR="28575" marT="19050" marB="19050" anchor="ctr"/>
                </a:tc>
                <a:tc hMerge="1">
                  <a:txBody>
                    <a:bodyPr/>
                    <a:lstStyle/>
                    <a:p>
                      <a:pPr marL="0" lvl="0" indent="0" algn="ctr" rtl="0">
                        <a:lnSpc>
                          <a:spcPct val="115000"/>
                        </a:lnSpc>
                        <a:spcBef>
                          <a:spcPts val="0"/>
                        </a:spcBef>
                        <a:spcAft>
                          <a:spcPts val="0"/>
                        </a:spcAft>
                        <a:buNone/>
                      </a:pPr>
                      <a:endParaRPr sz="1800" b="1" dirty="0"/>
                    </a:p>
                  </a:txBody>
                  <a:tcPr marL="28575" marR="28575" marT="19050" marB="19050" anchor="ctr"/>
                </a:tc>
                <a:tc>
                  <a:txBody>
                    <a:bodyPr/>
                    <a:lstStyle/>
                    <a:p>
                      <a:pPr marL="0" lvl="0" indent="0" algn="ctr" rtl="0">
                        <a:lnSpc>
                          <a:spcPct val="115000"/>
                        </a:lnSpc>
                        <a:spcBef>
                          <a:spcPts val="0"/>
                        </a:spcBef>
                        <a:spcAft>
                          <a:spcPts val="0"/>
                        </a:spcAft>
                        <a:buNone/>
                      </a:pPr>
                      <a:endParaRPr sz="2000" b="1" dirty="0"/>
                    </a:p>
                  </a:txBody>
                  <a:tcPr marL="28575" marR="28575" marT="19050" marB="19050" anchor="ctr"/>
                </a:tc>
                <a:extLst>
                  <a:ext uri="{0D108BD9-81ED-4DB2-BD59-A6C34878D82A}">
                    <a16:rowId xmlns:a16="http://schemas.microsoft.com/office/drawing/2014/main" val="632673005"/>
                  </a:ext>
                </a:extLst>
              </a:tr>
              <a:tr h="535278">
                <a:tc>
                  <a:txBody>
                    <a:bodyPr/>
                    <a:lstStyle/>
                    <a:p>
                      <a:pPr marL="0" lvl="0" indent="0" algn="ctr" rtl="0">
                        <a:lnSpc>
                          <a:spcPct val="115000"/>
                        </a:lnSpc>
                        <a:spcBef>
                          <a:spcPts val="0"/>
                        </a:spcBef>
                        <a:spcAft>
                          <a:spcPts val="0"/>
                        </a:spcAft>
                        <a:buNone/>
                      </a:pPr>
                      <a:r>
                        <a:rPr lang="en-US" sz="2000" b="1" dirty="0"/>
                        <a:t>Model</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1 month</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3 months</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6 months</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12 months</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Time</a:t>
                      </a:r>
                    </a:p>
                    <a:p>
                      <a:pPr marL="0" lvl="0" indent="0" algn="ctr" rtl="0">
                        <a:lnSpc>
                          <a:spcPct val="115000"/>
                        </a:lnSpc>
                        <a:spcBef>
                          <a:spcPts val="0"/>
                        </a:spcBef>
                        <a:spcAft>
                          <a:spcPts val="0"/>
                        </a:spcAft>
                        <a:buNone/>
                      </a:pPr>
                      <a:r>
                        <a:rPr lang="en-US" sz="2000" b="1" dirty="0"/>
                        <a:t>(1mo train)</a:t>
                      </a:r>
                      <a:endParaRPr sz="2000" b="1" dirty="0"/>
                    </a:p>
                  </a:txBody>
                  <a:tcPr marL="28575" marR="28575" marT="19050" marB="19050" anchor="ctr"/>
                </a:tc>
                <a:extLst>
                  <a:ext uri="{0D108BD9-81ED-4DB2-BD59-A6C34878D82A}">
                    <a16:rowId xmlns:a16="http://schemas.microsoft.com/office/drawing/2014/main" val="2190859057"/>
                  </a:ext>
                </a:extLst>
              </a:tr>
              <a:tr h="535278">
                <a:tc>
                  <a:txBody>
                    <a:bodyPr/>
                    <a:lstStyle/>
                    <a:p>
                      <a:pPr marL="0" lvl="0" indent="0" algn="ctr" rtl="0">
                        <a:lnSpc>
                          <a:spcPct val="115000"/>
                        </a:lnSpc>
                        <a:spcBef>
                          <a:spcPts val="0"/>
                        </a:spcBef>
                        <a:spcAft>
                          <a:spcPts val="0"/>
                        </a:spcAft>
                        <a:buNone/>
                      </a:pPr>
                      <a:r>
                        <a:rPr lang="en-US" sz="2000" dirty="0"/>
                        <a:t>Multiple Linear Regression </a:t>
                      </a:r>
                      <a:endParaRPr sz="2000" dirty="0"/>
                    </a:p>
                  </a:txBody>
                  <a:tcPr marL="28575" marR="28575" marT="19050" marB="19050" anchor="ctr"/>
                </a:tc>
                <a:tc>
                  <a:txBody>
                    <a:bodyPr/>
                    <a:lstStyle/>
                    <a:p>
                      <a:pPr marL="0" lvl="0" indent="0" algn="ctr" rtl="0">
                        <a:spcBef>
                          <a:spcPts val="0"/>
                        </a:spcBef>
                        <a:spcAft>
                          <a:spcPts val="0"/>
                        </a:spcAft>
                        <a:buNone/>
                      </a:pPr>
                      <a:r>
                        <a:rPr lang="en-US" sz="2000" dirty="0"/>
                        <a:t>10</a:t>
                      </a:r>
                      <a:endParaRPr sz="2000" dirty="0"/>
                    </a:p>
                  </a:txBody>
                  <a:tcPr marL="28575" marR="28575" marT="19050" marB="19050" anchor="ctr"/>
                </a:tc>
                <a:tc>
                  <a:txBody>
                    <a:bodyPr/>
                    <a:lstStyle/>
                    <a:p>
                      <a:pPr marL="0" lvl="0" indent="0" algn="ctr" rtl="0">
                        <a:spcBef>
                          <a:spcPts val="0"/>
                        </a:spcBef>
                        <a:spcAft>
                          <a:spcPts val="0"/>
                        </a:spcAft>
                        <a:buNone/>
                      </a:pPr>
                      <a:r>
                        <a:rPr lang="en-US" sz="2000" dirty="0"/>
                        <a:t>54</a:t>
                      </a:r>
                      <a:endParaRPr sz="2000" dirty="0"/>
                    </a:p>
                  </a:txBody>
                  <a:tcPr marL="28575" marR="28575" marT="19050" marB="19050" anchor="ctr"/>
                </a:tc>
                <a:tc>
                  <a:txBody>
                    <a:bodyPr/>
                    <a:lstStyle/>
                    <a:p>
                      <a:pPr marL="0" lvl="0" indent="0" algn="ctr" rtl="0">
                        <a:spcBef>
                          <a:spcPts val="0"/>
                        </a:spcBef>
                        <a:spcAft>
                          <a:spcPts val="0"/>
                        </a:spcAft>
                        <a:buNone/>
                      </a:pPr>
                      <a:r>
                        <a:rPr lang="en-US" sz="2000" dirty="0"/>
                        <a:t>111</a:t>
                      </a:r>
                      <a:endParaRPr sz="2000" dirty="0"/>
                    </a:p>
                  </a:txBody>
                  <a:tcPr marL="28575" marR="28575" marT="19050" marB="19050" anchor="ctr"/>
                </a:tc>
                <a:tc>
                  <a:txBody>
                    <a:bodyPr/>
                    <a:lstStyle/>
                    <a:p>
                      <a:pPr marL="0" lvl="0" indent="0" algn="ctr" rtl="0">
                        <a:spcBef>
                          <a:spcPts val="0"/>
                        </a:spcBef>
                        <a:spcAft>
                          <a:spcPts val="0"/>
                        </a:spcAft>
                        <a:buNone/>
                      </a:pPr>
                      <a:r>
                        <a:rPr lang="en-US" sz="2000" dirty="0"/>
                        <a:t>131</a:t>
                      </a:r>
                      <a:endParaRPr sz="2000" dirty="0"/>
                    </a:p>
                  </a:txBody>
                  <a:tcPr marL="28575" marR="28575" marT="19050" marB="19050" anchor="ctr"/>
                </a:tc>
                <a:tc>
                  <a:txBody>
                    <a:bodyPr/>
                    <a:lstStyle/>
                    <a:p>
                      <a:pPr marL="0" lvl="0" indent="0" algn="ctr" rtl="0">
                        <a:spcBef>
                          <a:spcPts val="0"/>
                        </a:spcBef>
                        <a:spcAft>
                          <a:spcPts val="0"/>
                        </a:spcAft>
                        <a:buNone/>
                      </a:pPr>
                      <a:r>
                        <a:rPr lang="en-US" sz="2000" dirty="0"/>
                        <a:t>11 </a:t>
                      </a:r>
                      <a:r>
                        <a:rPr lang="en-US" sz="2000" dirty="0" err="1"/>
                        <a:t>ms</a:t>
                      </a:r>
                      <a:endParaRPr sz="2000" dirty="0"/>
                    </a:p>
                  </a:txBody>
                  <a:tcPr marL="28575" marR="28575" marT="19050" marB="19050" anchor="ctr"/>
                </a:tc>
                <a:extLst>
                  <a:ext uri="{0D108BD9-81ED-4DB2-BD59-A6C34878D82A}">
                    <a16:rowId xmlns:a16="http://schemas.microsoft.com/office/drawing/2014/main" val="1977178100"/>
                  </a:ext>
                </a:extLst>
              </a:tr>
              <a:tr h="535278">
                <a:tc>
                  <a:txBody>
                    <a:bodyPr/>
                    <a:lstStyle/>
                    <a:p>
                      <a:pPr marL="0" lvl="0" indent="0" algn="ctr" rtl="0">
                        <a:lnSpc>
                          <a:spcPct val="115000"/>
                        </a:lnSpc>
                        <a:spcBef>
                          <a:spcPts val="0"/>
                        </a:spcBef>
                        <a:spcAft>
                          <a:spcPts val="0"/>
                        </a:spcAft>
                        <a:buNone/>
                      </a:pPr>
                      <a:r>
                        <a:rPr lang="en-US" sz="2000" dirty="0"/>
                        <a:t>Support Vector Regression</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10</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24</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25</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31</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15 </a:t>
                      </a:r>
                      <a:r>
                        <a:rPr lang="en-US" sz="2000" dirty="0" err="1"/>
                        <a:t>ms</a:t>
                      </a:r>
                      <a:endParaRPr sz="2000" dirty="0"/>
                    </a:p>
                  </a:txBody>
                  <a:tcPr marL="28575" marR="28575" marT="19050" marB="19050" anchor="ctr"/>
                </a:tc>
                <a:extLst>
                  <a:ext uri="{0D108BD9-81ED-4DB2-BD59-A6C34878D82A}">
                    <a16:rowId xmlns:a16="http://schemas.microsoft.com/office/drawing/2014/main" val="2721502724"/>
                  </a:ext>
                </a:extLst>
              </a:tr>
              <a:tr h="444024">
                <a:tc>
                  <a:txBody>
                    <a:bodyPr/>
                    <a:lstStyle/>
                    <a:p>
                      <a:pPr marL="0" lvl="0" indent="0" algn="ctr" rtl="0">
                        <a:lnSpc>
                          <a:spcPct val="115000"/>
                        </a:lnSpc>
                        <a:spcBef>
                          <a:spcPts val="0"/>
                        </a:spcBef>
                        <a:spcAft>
                          <a:spcPts val="0"/>
                        </a:spcAft>
                        <a:buNone/>
                      </a:pPr>
                      <a:r>
                        <a:rPr lang="en-US" sz="2000" dirty="0"/>
                        <a:t>Decision Trees</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15</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43</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52</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61</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~300 </a:t>
                      </a:r>
                      <a:r>
                        <a:rPr lang="en-US" sz="2000" dirty="0" err="1"/>
                        <a:t>ms</a:t>
                      </a:r>
                      <a:endParaRPr sz="2000" dirty="0"/>
                    </a:p>
                  </a:txBody>
                  <a:tcPr marL="28575" marR="28575" marT="19050" marB="19050" anchor="ctr"/>
                </a:tc>
                <a:extLst>
                  <a:ext uri="{0D108BD9-81ED-4DB2-BD59-A6C34878D82A}">
                    <a16:rowId xmlns:a16="http://schemas.microsoft.com/office/drawing/2014/main" val="1842533148"/>
                  </a:ext>
                </a:extLst>
              </a:tr>
            </a:tbl>
          </a:graphicData>
        </a:graphic>
      </p:graphicFrame>
      <p:sp>
        <p:nvSpPr>
          <p:cNvPr id="50" name="TextBox 49">
            <a:extLst>
              <a:ext uri="{FF2B5EF4-FFF2-40B4-BE49-F238E27FC236}">
                <a16:creationId xmlns:a16="http://schemas.microsoft.com/office/drawing/2014/main" id="{A70AC02A-EE67-4695-ABF8-53967E37BD1A}"/>
              </a:ext>
            </a:extLst>
          </p:cNvPr>
          <p:cNvSpPr txBox="1"/>
          <p:nvPr/>
        </p:nvSpPr>
        <p:spPr>
          <a:xfrm>
            <a:off x="16875189" y="17546841"/>
            <a:ext cx="9778413" cy="1328023"/>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Training (blue) and testing (black) data for CH1CDWFLO flow sensor. The model (red) is using the reduced feature set of CDWP1SPD and CDWP1kW (top). The absolute error between the model and the actual are reported (bottom). A user defined threshold of 300 GPM is shown (red line), above which the sensor might be considered out of calibration. </a:t>
            </a:r>
          </a:p>
        </p:txBody>
      </p:sp>
      <p:sp>
        <p:nvSpPr>
          <p:cNvPr id="52" name="TextBox 51">
            <a:extLst>
              <a:ext uri="{FF2B5EF4-FFF2-40B4-BE49-F238E27FC236}">
                <a16:creationId xmlns:a16="http://schemas.microsoft.com/office/drawing/2014/main" id="{2CD04809-D13B-4D59-8593-A5D6F4263648}"/>
              </a:ext>
            </a:extLst>
          </p:cNvPr>
          <p:cNvSpPr txBox="1"/>
          <p:nvPr/>
        </p:nvSpPr>
        <p:spPr>
          <a:xfrm>
            <a:off x="33740361" y="17600296"/>
            <a:ext cx="9778413" cy="132802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Training (blue) and testing (black) data for a condenser water return temperature (CH1CDWRT) sensor. The model (red) is using the reduced feature set of  CH1CDWRTS, CH1CDT, and CH1CDP (top). The absolute error between the model and the actual are reported (bottom). A user defined threshold of 1</a:t>
            </a:r>
            <a:r>
              <a:rPr lang="en-US" i="1" dirty="0">
                <a:latin typeface="Calibri" panose="020F0502020204030204" pitchFamily="34" charset="0"/>
                <a:cs typeface="Calibri" panose="020F0502020204030204" pitchFamily="34" charset="0"/>
              </a:rPr>
              <a:t>°F</a:t>
            </a:r>
            <a:r>
              <a:rPr lang="en-US" i="1" dirty="0"/>
              <a:t> is shown (red line), above which the sensor might be considered out of calibration. </a:t>
            </a:r>
          </a:p>
        </p:txBody>
      </p:sp>
      <p:sp>
        <p:nvSpPr>
          <p:cNvPr id="30" name="Rectangle: Rounded Corners 29">
            <a:extLst>
              <a:ext uri="{FF2B5EF4-FFF2-40B4-BE49-F238E27FC236}">
                <a16:creationId xmlns:a16="http://schemas.microsoft.com/office/drawing/2014/main" id="{CE1C9020-22A4-463C-8CDD-A902BF065A3A}"/>
              </a:ext>
            </a:extLst>
          </p:cNvPr>
          <p:cNvSpPr/>
          <p:nvPr/>
        </p:nvSpPr>
        <p:spPr>
          <a:xfrm>
            <a:off x="16502432" y="11845014"/>
            <a:ext cx="27119340" cy="7086115"/>
          </a:xfrm>
          <a:prstGeom prst="roundRect">
            <a:avLst>
              <a:gd name="adj" fmla="val 10555"/>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AD709116-B3F8-4B27-9D9C-6ABFA4CFD240}"/>
              </a:ext>
            </a:extLst>
          </p:cNvPr>
          <p:cNvSpPr txBox="1"/>
          <p:nvPr/>
        </p:nvSpPr>
        <p:spPr>
          <a:xfrm>
            <a:off x="21532214" y="11733333"/>
            <a:ext cx="16852930"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Determining Out-of-Calibration Status for Multiple Sensors</a:t>
            </a:r>
          </a:p>
        </p:txBody>
      </p:sp>
      <p:sp>
        <p:nvSpPr>
          <p:cNvPr id="54" name="TextBox 53">
            <a:extLst>
              <a:ext uri="{FF2B5EF4-FFF2-40B4-BE49-F238E27FC236}">
                <a16:creationId xmlns:a16="http://schemas.microsoft.com/office/drawing/2014/main" id="{45EFE7B4-9DAB-48CD-9FDE-0524CBD475BD}"/>
              </a:ext>
            </a:extLst>
          </p:cNvPr>
          <p:cNvSpPr txBox="1"/>
          <p:nvPr/>
        </p:nvSpPr>
        <p:spPr>
          <a:xfrm>
            <a:off x="16916907" y="26412120"/>
            <a:ext cx="12397021" cy="132802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Training (blue) and testing (black) data for a condenser power usage (CH1kW). The model (red) is using the reduced feature set of  </a:t>
            </a:r>
            <a:r>
              <a:rPr lang="en-US" dirty="0"/>
              <a:t>CH1Ton, CH1FLA, CH1PCTLoad, </a:t>
            </a:r>
            <a:r>
              <a:rPr lang="en-US" dirty="0" err="1"/>
              <a:t>CH_kWh</a:t>
            </a:r>
            <a:r>
              <a:rPr lang="en-US" dirty="0"/>
              <a:t>, CH1TONS, </a:t>
            </a:r>
            <a:r>
              <a:rPr lang="en-US" dirty="0" err="1"/>
              <a:t>CHkW</a:t>
            </a:r>
            <a:r>
              <a:rPr lang="en-US" dirty="0"/>
              <a:t>, and CDWP1kW </a:t>
            </a:r>
            <a:r>
              <a:rPr lang="en-US" i="1" dirty="0"/>
              <a:t>(top). The absolute error between the model and the actual are reported (bottom). A user defined threshold of 1</a:t>
            </a:r>
            <a:r>
              <a:rPr lang="en-US" i="1" dirty="0">
                <a:latin typeface="Calibri" panose="020F0502020204030204" pitchFamily="34" charset="0"/>
                <a:cs typeface="Calibri" panose="020F0502020204030204" pitchFamily="34" charset="0"/>
              </a:rPr>
              <a:t>°F</a:t>
            </a:r>
            <a:r>
              <a:rPr lang="en-US" i="1" dirty="0"/>
              <a:t> is shown (red line), above which the sensor might be considered out of calibration. </a:t>
            </a:r>
          </a:p>
        </p:txBody>
      </p:sp>
      <p:sp>
        <p:nvSpPr>
          <p:cNvPr id="22" name="Rectangle 21">
            <a:extLst>
              <a:ext uri="{FF2B5EF4-FFF2-40B4-BE49-F238E27FC236}">
                <a16:creationId xmlns:a16="http://schemas.microsoft.com/office/drawing/2014/main" id="{748F4E5A-98FB-40DD-B54D-E6EC3C47EE23}"/>
              </a:ext>
            </a:extLst>
          </p:cNvPr>
          <p:cNvSpPr/>
          <p:nvPr/>
        </p:nvSpPr>
        <p:spPr>
          <a:xfrm>
            <a:off x="180477" y="28851501"/>
            <a:ext cx="6820398" cy="3970318"/>
          </a:xfrm>
          <a:prstGeom prst="rect">
            <a:avLst/>
          </a:prstGeom>
        </p:spPr>
        <p:txBody>
          <a:bodyPr wrap="square">
            <a:spAutoFit/>
          </a:bodyPr>
          <a:lstStyle/>
          <a:p>
            <a:pPr algn="just"/>
            <a:r>
              <a:rPr lang="en-US" sz="2800" b="1" dirty="0"/>
              <a:t>Acknowledgements:</a:t>
            </a:r>
          </a:p>
          <a:p>
            <a:pPr algn="just"/>
            <a:r>
              <a:rPr lang="en-US" sz="2800" dirty="0"/>
              <a:t>We would like to thank our project sponsors at Optimum Energy LLC, specifically Fred Woo, Michael </a:t>
            </a:r>
            <a:r>
              <a:rPr lang="en-US" sz="2800" dirty="0" err="1"/>
              <a:t>Huguenard</a:t>
            </a:r>
            <a:r>
              <a:rPr lang="en-US" sz="2800" dirty="0"/>
              <a:t>, Dana Lindquist, and Tim </a:t>
            </a:r>
            <a:r>
              <a:rPr lang="en-US" sz="2800" dirty="0" err="1"/>
              <a:t>Wehage</a:t>
            </a:r>
            <a:r>
              <a:rPr lang="en-US" sz="2800" dirty="0"/>
              <a:t>. We would also like to thank Dave Beck for his guidance through the project. Also thank you to Jim </a:t>
            </a:r>
            <a:r>
              <a:rPr lang="en-US" sz="2800" dirty="0" err="1"/>
              <a:t>Pfaendtner</a:t>
            </a:r>
            <a:r>
              <a:rPr lang="en-US" sz="2800" dirty="0"/>
              <a:t> and Kelly Thornton for coordinating the DIRECT capstone project. </a:t>
            </a:r>
          </a:p>
        </p:txBody>
      </p:sp>
    </p:spTree>
    <p:extLst>
      <p:ext uri="{BB962C8B-B14F-4D97-AF65-F5344CB8AC3E}">
        <p14:creationId xmlns:p14="http://schemas.microsoft.com/office/powerpoint/2010/main" val="27806245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5348</TotalTime>
  <Words>1208</Words>
  <Application>Microsoft Office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Prakash</dc:creator>
  <cp:lastModifiedBy>Nicole Thompson</cp:lastModifiedBy>
  <cp:revision>140</cp:revision>
  <dcterms:created xsi:type="dcterms:W3CDTF">2018-03-06T18:07:07Z</dcterms:created>
  <dcterms:modified xsi:type="dcterms:W3CDTF">2018-06-26T08:23:53Z</dcterms:modified>
</cp:coreProperties>
</file>